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oppins"/>
      <p:regular r:id="rId27"/>
      <p:bold r:id="rId28"/>
      <p:italic r:id="rId29"/>
      <p:boldItalic r:id="rId30"/>
    </p:embeddedFont>
    <p:embeddedFont>
      <p:font typeface="Poppins Light"/>
      <p:regular r:id="rId31"/>
      <p:bold r:id="rId32"/>
      <p:italic r:id="rId33"/>
      <p:boldItalic r:id="rId34"/>
    </p:embeddedFont>
    <p:embeddedFont>
      <p:font typeface="Poppins SemiBold"/>
      <p:regular r:id="rId35"/>
      <p:bold r:id="rId36"/>
      <p:italic r:id="rId37"/>
      <p:boldItalic r:id="rId38"/>
    </p:embeddedFont>
    <p:embeddedFont>
      <p:font typeface="Spectral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F234FE-CBBC-4084-9375-697C4D158691}">
  <a:tblStyle styleId="{DEF234FE-CBBC-4084-9375-697C4D1586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pectralLight-bold.fntdata"/><Relationship Id="rId20" Type="http://schemas.openxmlformats.org/officeDocument/2006/relationships/slide" Target="slides/slide14.xml"/><Relationship Id="rId42" Type="http://schemas.openxmlformats.org/officeDocument/2006/relationships/font" Target="fonts/SpectralLight-boldItalic.fntdata"/><Relationship Id="rId41" Type="http://schemas.openxmlformats.org/officeDocument/2006/relationships/font" Target="fonts/SpectralLight-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oppins-bold.fntdata"/><Relationship Id="rId27" Type="http://schemas.openxmlformats.org/officeDocument/2006/relationships/font" Target="fonts/Poppi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PoppinsLight-regular.fntdata"/><Relationship Id="rId30" Type="http://schemas.openxmlformats.org/officeDocument/2006/relationships/font" Target="fonts/Poppins-boldItalic.fntdata"/><Relationship Id="rId11" Type="http://schemas.openxmlformats.org/officeDocument/2006/relationships/slide" Target="slides/slide5.xml"/><Relationship Id="rId33" Type="http://schemas.openxmlformats.org/officeDocument/2006/relationships/font" Target="fonts/PoppinsLight-italic.fntdata"/><Relationship Id="rId10" Type="http://schemas.openxmlformats.org/officeDocument/2006/relationships/slide" Target="slides/slide4.xml"/><Relationship Id="rId32" Type="http://schemas.openxmlformats.org/officeDocument/2006/relationships/font" Target="fonts/PoppinsLight-bold.fntdata"/><Relationship Id="rId13" Type="http://schemas.openxmlformats.org/officeDocument/2006/relationships/slide" Target="slides/slide7.xml"/><Relationship Id="rId35" Type="http://schemas.openxmlformats.org/officeDocument/2006/relationships/font" Target="fonts/PoppinsSemiBold-regular.fntdata"/><Relationship Id="rId12" Type="http://schemas.openxmlformats.org/officeDocument/2006/relationships/slide" Target="slides/slide6.xml"/><Relationship Id="rId34" Type="http://schemas.openxmlformats.org/officeDocument/2006/relationships/font" Target="fonts/Poppins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PoppinsSemiBold-italic.fntdata"/><Relationship Id="rId14" Type="http://schemas.openxmlformats.org/officeDocument/2006/relationships/slide" Target="slides/slide8.xml"/><Relationship Id="rId36" Type="http://schemas.openxmlformats.org/officeDocument/2006/relationships/font" Target="fonts/PoppinsSemiBold-bold.fntdata"/><Relationship Id="rId17" Type="http://schemas.openxmlformats.org/officeDocument/2006/relationships/slide" Target="slides/slide11.xml"/><Relationship Id="rId39" Type="http://schemas.openxmlformats.org/officeDocument/2006/relationships/font" Target="fonts/SpectralLight-regular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55fff2cbac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55fff2cbac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5fff2cba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5fff2cba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e888c75e4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e888c75e4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5fff2cba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5fff2cba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5fff2cba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5fff2cba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5fff2cba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5fff2cba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5fff2cba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5fff2cba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5fff2cba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5fff2cba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ef2df47b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ef2df47b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55fff2cba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55fff2cba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dc2cb2da55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dc2cb2da55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5fff2cbac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5fff2cbac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dc2cb2da55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dc2cb2da55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f3cc602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f3cc602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ce888c75e4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ce888c75e4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ce888c75e4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ce888c75e4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5fff2cb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5fff2cb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5fff2cba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5fff2cba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performance overview</a:t>
            </a:r>
            <a:endParaRPr/>
          </a:p>
        </p:txBody>
      </p:sp>
      <p:sp>
        <p:nvSpPr>
          <p:cNvPr id="134" name="Google Shape;134;p18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 June, 2025</a:t>
            </a:r>
            <a:endParaRPr/>
          </a:p>
        </p:txBody>
      </p:sp>
      <p:sp>
        <p:nvSpPr>
          <p:cNvPr id="135" name="Google Shape;135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6" name="Google Shape;136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#3: [insert campaign name]</a:t>
            </a:r>
            <a:endParaRPr/>
          </a:p>
        </p:txBody>
      </p:sp>
      <p:sp>
        <p:nvSpPr>
          <p:cNvPr id="212" name="Google Shape;212;p27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done</a:t>
            </a:r>
            <a:endParaRPr/>
          </a:p>
        </p:txBody>
      </p:sp>
      <p:sp>
        <p:nvSpPr>
          <p:cNvPr id="213" name="Google Shape;213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4" name="Google Shape;214;p27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215" name="Google Shape;215;p27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E.g. Generate £1.2M in qualified pipeline and increase product adoption by 25% within 3 months of launch.</a:t>
            </a:r>
            <a:endParaRPr sz="1000"/>
          </a:p>
        </p:txBody>
      </p:sp>
      <p:sp>
        <p:nvSpPr>
          <p:cNvPr id="216" name="Google Shape;216;p27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 Ran a 6-week integrated campaign targeting mid-market tech companies. Included: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- LinkedIn and Google Ads</a:t>
            </a:r>
            <a:br>
              <a:rPr lang="en" sz="1000"/>
            </a:br>
            <a:r>
              <a:rPr lang="en" sz="1000"/>
              <a:t>- 3-part email sequence to existing leads</a:t>
            </a:r>
            <a:br>
              <a:rPr lang="en" sz="1000"/>
            </a:br>
            <a:r>
              <a:rPr lang="en" sz="1000"/>
              <a:t>- Launch webinar with product walkthrough</a:t>
            </a:r>
            <a:br>
              <a:rPr lang="en" sz="1000"/>
            </a:br>
            <a:r>
              <a:rPr lang="en" sz="1000"/>
              <a:t>- Sales enablement pack for BDR team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/>
              <a:t>Created landing page with dynamic personalisation based on industry.</a:t>
            </a:r>
            <a:endParaRPr sz="1000"/>
          </a:p>
        </p:txBody>
      </p:sp>
      <p:sp>
        <p:nvSpPr>
          <p:cNvPr id="217" name="Google Shape;217;p27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</a:t>
            </a:r>
            <a:endParaRPr/>
          </a:p>
        </p:txBody>
      </p:sp>
      <p:sp>
        <p:nvSpPr>
          <p:cNvPr id="218" name="Google Shape;218;p27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</a:t>
            </a:r>
            <a:br>
              <a:rPr lang="en" sz="1000"/>
            </a:br>
            <a:br>
              <a:rPr lang="en" sz="1000"/>
            </a:br>
            <a:r>
              <a:rPr lang="en" sz="1000"/>
              <a:t>- £1.6M in sourced pipeline (33% above target)</a:t>
            </a:r>
            <a:br>
              <a:rPr lang="en" sz="1000"/>
            </a:br>
            <a:r>
              <a:rPr lang="en" sz="1000"/>
              <a:t>- Product adoption increased by 29%</a:t>
            </a:r>
            <a:br>
              <a:rPr lang="en" sz="1000"/>
            </a:br>
            <a:r>
              <a:rPr lang="en" sz="1000"/>
              <a:t>- 1,200 webinar registrants, 350 attendees</a:t>
            </a:r>
            <a:br>
              <a:rPr lang="en" sz="1000"/>
            </a:br>
            <a:r>
              <a:rPr lang="en" sz="1000"/>
              <a:t>- Sales accepted 64% of MQLs (up from previous 42%)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learning</a:t>
            </a:r>
            <a:endParaRPr/>
          </a:p>
        </p:txBody>
      </p:sp>
      <p:sp>
        <p:nvSpPr>
          <p:cNvPr id="224" name="Google Shape;224;p28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Investing in content up front is the way to go.</a:t>
            </a:r>
            <a:endParaRPr i="1"/>
          </a:p>
        </p:txBody>
      </p:sp>
      <p:sp>
        <p:nvSpPr>
          <p:cNvPr id="225" name="Google Shape;225;p28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Highly targeted messaging and enablement material for sales significantly improved conversion from MQL to SQL. Investing in content up front led to fewer drop-offs and better post-launch traction.</a:t>
            </a:r>
            <a:endParaRPr/>
          </a:p>
        </p:txBody>
      </p:sp>
      <p:sp>
        <p:nvSpPr>
          <p:cNvPr id="226" name="Google Shape;226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9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Funnel health snapshot</a:t>
            </a:r>
            <a:endParaRPr/>
          </a:p>
        </p:txBody>
      </p:sp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9F8F5"/>
                </a:solidFill>
              </a:rPr>
              <a:t>‹#›</a:t>
            </a:fld>
            <a:endParaRPr>
              <a:solidFill>
                <a:srgbClr val="F9F8F5"/>
              </a:solidFill>
            </a:endParaRPr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Include a brief summary of the wins and leaks within the funnel, plus your plans to capitalize on the wins and address any </a:t>
            </a:r>
            <a:r>
              <a:rPr lang="en"/>
              <a:t>leaks.</a:t>
            </a:r>
            <a:endParaRPr/>
          </a:p>
        </p:txBody>
      </p:sp>
      <p:sp>
        <p:nvSpPr>
          <p:cNvPr id="234" name="Google Shape;234;p29"/>
          <p:cNvSpPr/>
          <p:nvPr/>
        </p:nvSpPr>
        <p:spPr>
          <a:xfrm>
            <a:off x="5654200" y="833575"/>
            <a:ext cx="3136200" cy="35136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9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6" name="Google Shape;23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5201" y="5097741"/>
            <a:ext cx="5703815" cy="1555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9"/>
          <p:cNvPicPr preferRelativeResize="0"/>
          <p:nvPr/>
        </p:nvPicPr>
        <p:blipFill rotWithShape="1">
          <a:blip r:embed="rId4">
            <a:alphaModFix/>
          </a:blip>
          <a:srcRect b="0" l="0" r="0" t="14059"/>
          <a:stretch/>
        </p:blipFill>
        <p:spPr>
          <a:xfrm>
            <a:off x="5711450" y="1504300"/>
            <a:ext cx="3021701" cy="25969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Brand &amp; awareness metrics</a:t>
            </a:r>
            <a:endParaRPr/>
          </a:p>
        </p:txBody>
      </p:sp>
      <p:sp>
        <p:nvSpPr>
          <p:cNvPr id="243" name="Google Shape;243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44" name="Google Shape;244;p30"/>
          <p:cNvGraphicFramePr/>
          <p:nvPr/>
        </p:nvGraphicFramePr>
        <p:xfrm>
          <a:off x="413650" y="156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{DEF234FE-CBBC-4084-9375-697C4D158691}</a:tableStyleId>
              </a:tblPr>
              <a:tblGrid>
                <a:gridCol w="2109225"/>
                <a:gridCol w="2109225"/>
                <a:gridCol w="39174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Metric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+/- previous period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Commentary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Share of voice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+</a:t>
                      </a: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 context behind the win/shortfall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Direct traffic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+2</a:t>
                      </a: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Branded search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-3.5%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Social engagement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+</a:t>
                      </a: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Earned media coverage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-17%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Budget vs actual</a:t>
            </a:r>
            <a:endParaRPr/>
          </a:p>
        </p:txBody>
      </p:sp>
      <p:sp>
        <p:nvSpPr>
          <p:cNvPr id="250" name="Google Shape;250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9F8F5"/>
                </a:solidFill>
              </a:rPr>
              <a:t>‹#›</a:t>
            </a:fld>
            <a:endParaRPr>
              <a:solidFill>
                <a:srgbClr val="F9F8F5"/>
              </a:solidFill>
            </a:endParaRPr>
          </a:p>
        </p:txBody>
      </p:sp>
      <p:sp>
        <p:nvSpPr>
          <p:cNvPr id="251" name="Google Shape;251;p3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Include a brief overview of how much under/over budget you were, plus commentary on what </a:t>
            </a:r>
            <a:r>
              <a:rPr lang="en"/>
              <a:t>drove those variances.</a:t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5654200" y="833575"/>
            <a:ext cx="3136200" cy="3513600"/>
          </a:xfrm>
          <a:prstGeom prst="roundRect">
            <a:avLst>
              <a:gd fmla="val 3719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4" name="Google Shape;2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5201" y="5097741"/>
            <a:ext cx="5703815" cy="1555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utput image" id="255" name="Google Shape;255;p31"/>
          <p:cNvPicPr preferRelativeResize="0"/>
          <p:nvPr/>
        </p:nvPicPr>
        <p:blipFill rotWithShape="1">
          <a:blip r:embed="rId4">
            <a:alphaModFix/>
          </a:blip>
          <a:srcRect b="0" l="0" r="0" t="4516"/>
          <a:stretch/>
        </p:blipFill>
        <p:spPr>
          <a:xfrm>
            <a:off x="5778325" y="1390350"/>
            <a:ext cx="2784875" cy="265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Budget &amp; spend breakdown</a:t>
            </a:r>
            <a:endParaRPr/>
          </a:p>
        </p:txBody>
      </p:sp>
      <p:sp>
        <p:nvSpPr>
          <p:cNvPr id="261" name="Google Shape;261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2" name="Google Shape;26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50" y="1591450"/>
            <a:ext cx="6191949" cy="307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Paid Social (LinkedIn + Meta)</a:t>
            </a:r>
            <a:br>
              <a:rPr lang="en"/>
            </a:br>
            <a:r>
              <a:rPr lang="en"/>
              <a:t>- CPL down 18% QoQ</a:t>
            </a:r>
            <a:br>
              <a:rPr lang="en"/>
            </a:br>
            <a:r>
              <a:rPr lang="en"/>
              <a:t>- Strong performance with mid-funnel video content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Product-led content</a:t>
            </a:r>
            <a:br>
              <a:rPr lang="en"/>
            </a:br>
            <a:r>
              <a:rPr lang="en"/>
              <a:t>- “How-to” guides driving 3x average time on page</a:t>
            </a:r>
            <a:br>
              <a:rPr lang="en"/>
            </a:br>
            <a:r>
              <a:rPr lang="en"/>
              <a:t>- SEO traffic up 27% from bottom-funnel posts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Sales enablement assets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- Case study deck + ROI calculator credited in 32% of closed/won deals</a:t>
            </a:r>
            <a:endParaRPr/>
          </a:p>
        </p:txBody>
      </p:sp>
      <p:cxnSp>
        <p:nvCxnSpPr>
          <p:cNvPr id="269" name="Google Shape;269;p33"/>
          <p:cNvCxnSpPr/>
          <p:nvPr/>
        </p:nvCxnSpPr>
        <p:spPr>
          <a:xfrm>
            <a:off x="4818325" y="1230800"/>
            <a:ext cx="0" cy="24540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33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What’s working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34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Lead </a:t>
            </a:r>
            <a:r>
              <a:rPr b="1" lang="en"/>
              <a:t>scoring</a:t>
            </a:r>
            <a:r>
              <a:rPr b="1" lang="en"/>
              <a:t> model</a:t>
            </a:r>
            <a:br>
              <a:rPr lang="en"/>
            </a:br>
            <a:r>
              <a:rPr lang="en"/>
              <a:t>- </a:t>
            </a:r>
            <a:r>
              <a:rPr lang="en"/>
              <a:t>Over-qualifying low-intent leads — 42% rejected by SDR team</a:t>
            </a:r>
            <a:br>
              <a:rPr lang="en"/>
            </a:br>
            <a:r>
              <a:rPr lang="en"/>
              <a:t>-Currently under revision with RevOps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Email nurture journey</a:t>
            </a:r>
            <a:br>
              <a:rPr lang="en"/>
            </a:br>
            <a:r>
              <a:rPr lang="en"/>
              <a:t>- </a:t>
            </a:r>
            <a:r>
              <a:rPr lang="en"/>
              <a:t>Low open rates (&lt;15%) across 3 key segments</a:t>
            </a:r>
            <a:br>
              <a:rPr lang="en"/>
            </a:br>
            <a:r>
              <a:rPr lang="en"/>
              <a:t>- Refresh in progress: updating content + A/B testing subject lines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Paid search (branded + competitor)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- </a:t>
            </a:r>
            <a:r>
              <a:rPr lang="en">
                <a:solidFill>
                  <a:schemeClr val="lt1"/>
                </a:solidFill>
              </a:rPr>
              <a:t>CPCs up 40% with no corresponding conversion uplift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- Budget re-allocated to higher-performing channels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277" name="Google Shape;277;p34"/>
          <p:cNvCxnSpPr/>
          <p:nvPr/>
        </p:nvCxnSpPr>
        <p:spPr>
          <a:xfrm>
            <a:off x="4818325" y="1230800"/>
            <a:ext cx="0" cy="24540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8" name="Google Shape;278;p34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What’s not working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Upcoming priorities (next 90 days)</a:t>
            </a:r>
            <a:endParaRPr/>
          </a:p>
        </p:txBody>
      </p:sp>
      <p:sp>
        <p:nvSpPr>
          <p:cNvPr id="284" name="Google Shape;284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35"/>
          <p:cNvSpPr txBox="1"/>
          <p:nvPr>
            <p:ph idx="1" type="subTitle"/>
          </p:nvPr>
        </p:nvSpPr>
        <p:spPr>
          <a:xfrm>
            <a:off x="413650" y="1666625"/>
            <a:ext cx="83769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Bullet summary of key initiatives in flight or upcoming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“Revamp lead scoring model”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“Launch new content pillar”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“Hire Head of Growth”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Risks &amp; dependencies</a:t>
            </a:r>
            <a:endParaRPr/>
          </a:p>
        </p:txBody>
      </p:sp>
      <p:sp>
        <p:nvSpPr>
          <p:cNvPr id="291" name="Google Shape;291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2" name="Google Shape;292;p36"/>
          <p:cNvSpPr txBox="1"/>
          <p:nvPr>
            <p:ph idx="1" type="subTitle"/>
          </p:nvPr>
        </p:nvSpPr>
        <p:spPr>
          <a:xfrm>
            <a:off x="413650" y="1666625"/>
            <a:ext cx="83769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Be transparent: highlight anything that could block growth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“Engineering delay on product feature”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“Dependence on agency delivery”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E.g. “Hiring freeze risk”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3 bullets on overall performance</a:t>
            </a:r>
            <a:br>
              <a:rPr lang="en"/>
            </a:br>
            <a:r>
              <a:rPr lang="en"/>
              <a:t>(e.g. “Exceeded lead targets by 20% QoQ”, “Brand awareness up 15%”, “New team structure delivered faster campaigns”)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Bullet #2</a:t>
            </a:r>
            <a:br>
              <a:rPr lang="en"/>
            </a:br>
            <a:r>
              <a:rPr lang="en"/>
              <a:t>Short overview to go here</a:t>
            </a:r>
            <a:endParaRPr/>
          </a:p>
          <a:p>
            <a:pPr indent="-317500" lvl="0" marL="457200" rtl="0" algn="l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b="1" lang="en"/>
              <a:t>Bullet #3</a:t>
            </a:r>
            <a:br>
              <a:rPr lang="en"/>
            </a:br>
            <a:r>
              <a:rPr lang="en">
                <a:solidFill>
                  <a:schemeClr val="lt1"/>
                </a:solidFill>
              </a:rPr>
              <a:t>Short overview to go here</a:t>
            </a:r>
            <a:endParaRPr/>
          </a:p>
        </p:txBody>
      </p:sp>
      <p:cxnSp>
        <p:nvCxnSpPr>
          <p:cNvPr id="144" name="Google Shape;144;p19"/>
          <p:cNvCxnSpPr/>
          <p:nvPr/>
        </p:nvCxnSpPr>
        <p:spPr>
          <a:xfrm>
            <a:off x="4818325" y="1701850"/>
            <a:ext cx="0" cy="1732200"/>
          </a:xfrm>
          <a:prstGeom prst="straightConnector1">
            <a:avLst/>
          </a:prstGeom>
          <a:noFill/>
          <a:ln cap="flat" cmpd="sng" w="9525">
            <a:solidFill>
              <a:srgbClr val="F9F8F5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Asks &amp; recommendations</a:t>
            </a:r>
            <a:endParaRPr/>
          </a:p>
        </p:txBody>
      </p:sp>
      <p:sp>
        <p:nvSpPr>
          <p:cNvPr id="298" name="Google Shape;298;p37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flexibility</a:t>
            </a:r>
            <a:endParaRPr/>
          </a:p>
        </p:txBody>
      </p:sp>
      <p:sp>
        <p:nvSpPr>
          <p:cNvPr id="299" name="Google Shape;299;p3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0" name="Google Shape;300;p37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headcount</a:t>
            </a:r>
            <a:endParaRPr/>
          </a:p>
        </p:txBody>
      </p:sp>
      <p:sp>
        <p:nvSpPr>
          <p:cNvPr id="301" name="Google Shape;301;p37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We're at capacity producing high-impact content. A senior hire will allow us to scale thought leadership and bottom-funnel assets, both of which are currently bottlenecks for pipeline acceleration.</a:t>
            </a:r>
            <a:endParaRPr sz="1000"/>
          </a:p>
        </p:txBody>
      </p:sp>
      <p:sp>
        <p:nvSpPr>
          <p:cNvPr id="302" name="Google Shape;302;p37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Paid Search has become inefficient (CPCs up 40%, lower conversion rates). We’re seeing stronger ROI in Paid Social and Partner Campaigns. A flexible budget will allow us to double down on what’s working without waiting for the next quarterly review.</a:t>
            </a:r>
            <a:endParaRPr sz="1000"/>
          </a:p>
        </p:txBody>
      </p:sp>
      <p:sp>
        <p:nvSpPr>
          <p:cNvPr id="303" name="Google Shape;303;p37"/>
          <p:cNvSpPr txBox="1"/>
          <p:nvPr>
            <p:ph idx="5" type="subTitle"/>
          </p:nvPr>
        </p:nvSpPr>
        <p:spPr>
          <a:xfrm>
            <a:off x="6225701" y="1666625"/>
            <a:ext cx="2624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Cross-functional support</a:t>
            </a:r>
            <a:endParaRPr/>
          </a:p>
        </p:txBody>
      </p:sp>
      <p:sp>
        <p:nvSpPr>
          <p:cNvPr id="304" name="Google Shape;304;p37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Lead scoring and attribution need alignment. Current friction between marketing-qualified leads and SDR acceptance is affecting pipeline velocity. We’re requesting dedicated RevOps time to co-own the redesign of our lead qualification process.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ctrTitle"/>
          </p:nvPr>
        </p:nvSpPr>
        <p:spPr>
          <a:xfrm>
            <a:off x="413650" y="1587175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takeaway</a:t>
            </a:r>
            <a:endParaRPr/>
          </a:p>
        </p:txBody>
      </p:sp>
      <p:sp>
        <p:nvSpPr>
          <p:cNvPr id="150" name="Google Shape;150;p20"/>
          <p:cNvSpPr txBox="1"/>
          <p:nvPr>
            <p:ph idx="1" type="subTitle"/>
          </p:nvPr>
        </p:nvSpPr>
        <p:spPr>
          <a:xfrm>
            <a:off x="413650" y="2402975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is [on-track / over-performing / facing headwinds]</a:t>
            </a:r>
            <a:endParaRPr/>
          </a:p>
        </p:txBody>
      </p:sp>
      <p:sp>
        <p:nvSpPr>
          <p:cNvPr id="151" name="Google Shape;1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20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Marketing </a:t>
            </a:r>
            <a:r>
              <a:rPr lang="en"/>
              <a:t>goals vs results</a:t>
            </a:r>
            <a:endParaRPr/>
          </a:p>
        </p:txBody>
      </p:sp>
      <p:sp>
        <p:nvSpPr>
          <p:cNvPr id="158" name="Google Shape;158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59" name="Google Shape;159;p21"/>
          <p:cNvGraphicFramePr/>
          <p:nvPr/>
        </p:nvGraphicFramePr>
        <p:xfrm>
          <a:off x="413650" y="1566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{DEF234FE-CBBC-4084-9375-697C4D158691}</a:tableStyleId>
              </a:tblPr>
              <a:tblGrid>
                <a:gridCol w="2109225"/>
                <a:gridCol w="2109225"/>
                <a:gridCol w="2109225"/>
                <a:gridCol w="2109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Goal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Target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Result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Commentary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Increase MQLs for [insert product]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9%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 context behind the win/shortfall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Increase SQLs for [insert product]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15%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17%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Increase pipeline for [insert product]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$100,000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$88,000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E.g. Reduce CAC </a:t>
                      </a: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[insert product]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1.2%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campaigns</a:t>
            </a:r>
            <a:br>
              <a:rPr lang="en"/>
            </a:br>
            <a:r>
              <a:rPr lang="en"/>
              <a:t>and results</a:t>
            </a:r>
            <a:endParaRPr/>
          </a:p>
        </p:txBody>
      </p:sp>
      <p:sp>
        <p:nvSpPr>
          <p:cNvPr id="165" name="Google Shape;165;p2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[Insert timeframe]</a:t>
            </a:r>
            <a:endParaRPr/>
          </a:p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#1: [insert </a:t>
            </a:r>
            <a:r>
              <a:rPr lang="en"/>
              <a:t>campaign name]</a:t>
            </a:r>
            <a:endParaRPr/>
          </a:p>
        </p:txBody>
      </p:sp>
      <p:sp>
        <p:nvSpPr>
          <p:cNvPr id="172" name="Google Shape;172;p2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done</a:t>
            </a:r>
            <a:endParaRPr/>
          </a:p>
        </p:txBody>
      </p:sp>
      <p:sp>
        <p:nvSpPr>
          <p:cNvPr id="173" name="Google Shape;173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4" name="Google Shape;174;p2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75" name="Google Shape;175;p2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E.g. Generate £1.2M in qualified pipeline and increase product adoption by 25% within 3 months of launch.</a:t>
            </a:r>
            <a:endParaRPr sz="1000"/>
          </a:p>
        </p:txBody>
      </p:sp>
      <p:sp>
        <p:nvSpPr>
          <p:cNvPr id="176" name="Google Shape;176;p2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 Ran a 6-week integrated campaign targeting mid-market tech companies. Included: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- LinkedIn and Google Ads</a:t>
            </a:r>
            <a:br>
              <a:rPr lang="en" sz="1000"/>
            </a:br>
            <a:r>
              <a:rPr lang="en" sz="1000"/>
              <a:t>- 3-part email sequence to existing leads</a:t>
            </a:r>
            <a:br>
              <a:rPr lang="en" sz="1000"/>
            </a:br>
            <a:r>
              <a:rPr lang="en" sz="1000"/>
              <a:t>- Launch webinar with product walkthrough</a:t>
            </a:r>
            <a:br>
              <a:rPr lang="en" sz="1000"/>
            </a:br>
            <a:r>
              <a:rPr lang="en" sz="1000"/>
              <a:t>- Sales enablement pack for BDR team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/>
              <a:t>Created landing page with dynamic personalisation based on industry.</a:t>
            </a:r>
            <a:endParaRPr sz="1000"/>
          </a:p>
        </p:txBody>
      </p:sp>
      <p:sp>
        <p:nvSpPr>
          <p:cNvPr id="177" name="Google Shape;177;p2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</a:t>
            </a:r>
            <a:endParaRPr/>
          </a:p>
        </p:txBody>
      </p:sp>
      <p:sp>
        <p:nvSpPr>
          <p:cNvPr id="178" name="Google Shape;178;p2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</a:t>
            </a:r>
            <a:br>
              <a:rPr lang="en" sz="1000"/>
            </a:br>
            <a:br>
              <a:rPr lang="en" sz="1000"/>
            </a:br>
            <a:r>
              <a:rPr lang="en" sz="1000"/>
              <a:t>- </a:t>
            </a:r>
            <a:r>
              <a:rPr lang="en" sz="1000"/>
              <a:t>£1.6M in sourced pipeline (33% above target)</a:t>
            </a:r>
            <a:br>
              <a:rPr lang="en" sz="1000"/>
            </a:br>
            <a:r>
              <a:rPr lang="en" sz="1000"/>
              <a:t>- Product adoption increased by 29%</a:t>
            </a:r>
            <a:br>
              <a:rPr lang="en" sz="1000"/>
            </a:br>
            <a:r>
              <a:rPr lang="en" sz="1000"/>
              <a:t>- 1,200 webinar registrants, 350 attendees</a:t>
            </a:r>
            <a:br>
              <a:rPr lang="en" sz="1000"/>
            </a:br>
            <a:r>
              <a:rPr lang="en" sz="1000"/>
              <a:t>- Sales accepted 64% of MQLs (up from previous 42%)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learning</a:t>
            </a:r>
            <a:endParaRPr/>
          </a:p>
        </p:txBody>
      </p:sp>
      <p:sp>
        <p:nvSpPr>
          <p:cNvPr id="184" name="Google Shape;184;p24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Investing in content up front is the way to go.</a:t>
            </a:r>
            <a:endParaRPr i="1"/>
          </a:p>
        </p:txBody>
      </p:sp>
      <p:sp>
        <p:nvSpPr>
          <p:cNvPr id="185" name="Google Shape;185;p24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</a:t>
            </a:r>
            <a:r>
              <a:rPr lang="en"/>
              <a:t>Highly targeted messaging and enablement material for sales significantly improved conversion from MQL to SQL. Investing in content up front led to fewer drop-offs and better post-launch traction.</a:t>
            </a:r>
            <a:endParaRPr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#2: [insert campaign name]</a:t>
            </a:r>
            <a:endParaRPr/>
          </a:p>
        </p:txBody>
      </p:sp>
      <p:sp>
        <p:nvSpPr>
          <p:cNvPr id="192" name="Google Shape;192;p25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was done</a:t>
            </a:r>
            <a:endParaRPr/>
          </a:p>
        </p:txBody>
      </p:sp>
      <p:sp>
        <p:nvSpPr>
          <p:cNvPr id="193" name="Google Shape;193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25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</a:t>
            </a:r>
            <a:endParaRPr/>
          </a:p>
        </p:txBody>
      </p:sp>
      <p:sp>
        <p:nvSpPr>
          <p:cNvPr id="195" name="Google Shape;195;p25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/>
              <a:t>E.g. Generate £1.2M in qualified pipeline and increase product adoption by 25% within 3 months of launch.</a:t>
            </a:r>
            <a:endParaRPr sz="1000"/>
          </a:p>
        </p:txBody>
      </p:sp>
      <p:sp>
        <p:nvSpPr>
          <p:cNvPr id="196" name="Google Shape;196;p25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 Ran a 6-week integrated campaign targeting mid-market tech companies. Included: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/>
              <a:t>- LinkedIn and Google Ads</a:t>
            </a:r>
            <a:br>
              <a:rPr lang="en" sz="1000"/>
            </a:br>
            <a:r>
              <a:rPr lang="en" sz="1000"/>
              <a:t>- 3-part email sequence to existing leads</a:t>
            </a:r>
            <a:br>
              <a:rPr lang="en" sz="1000"/>
            </a:br>
            <a:r>
              <a:rPr lang="en" sz="1000"/>
              <a:t>- Launch webinar with product walkthrough</a:t>
            </a:r>
            <a:br>
              <a:rPr lang="en" sz="1000"/>
            </a:br>
            <a:r>
              <a:rPr lang="en" sz="1000"/>
              <a:t>- Sales enablement pack for BDR team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/>
              <a:t>Created landing page with dynamic personalisation based on industry.</a:t>
            </a:r>
            <a:endParaRPr sz="1000"/>
          </a:p>
        </p:txBody>
      </p:sp>
      <p:sp>
        <p:nvSpPr>
          <p:cNvPr id="197" name="Google Shape;197;p25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Outcome</a:t>
            </a:r>
            <a:endParaRPr/>
          </a:p>
        </p:txBody>
      </p:sp>
      <p:sp>
        <p:nvSpPr>
          <p:cNvPr id="198" name="Google Shape;198;p25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E.g.</a:t>
            </a:r>
            <a:br>
              <a:rPr lang="en" sz="1000"/>
            </a:br>
            <a:br>
              <a:rPr lang="en" sz="1000"/>
            </a:br>
            <a:r>
              <a:rPr lang="en" sz="1000"/>
              <a:t>- £1.6M in sourced pipeline (33% above target)</a:t>
            </a:r>
            <a:br>
              <a:rPr lang="en" sz="1000"/>
            </a:br>
            <a:r>
              <a:rPr lang="en" sz="1000"/>
              <a:t>- Product adoption increased by 29%</a:t>
            </a:r>
            <a:br>
              <a:rPr lang="en" sz="1000"/>
            </a:br>
            <a:r>
              <a:rPr lang="en" sz="1000"/>
              <a:t>- 1,200 webinar registrants, 350 attendees</a:t>
            </a:r>
            <a:br>
              <a:rPr lang="en" sz="1000"/>
            </a:br>
            <a:r>
              <a:rPr lang="en" sz="1000"/>
              <a:t>- Sales accepted 64% of MQLs (up from previous 42%)</a:t>
            </a:r>
            <a:endParaRPr sz="1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Key learning</a:t>
            </a:r>
            <a:endParaRPr/>
          </a:p>
        </p:txBody>
      </p:sp>
      <p:sp>
        <p:nvSpPr>
          <p:cNvPr id="204" name="Google Shape;204;p26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Investing in content up front is the way to go.</a:t>
            </a:r>
            <a:endParaRPr i="1"/>
          </a:p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E.g. Highly targeted messaging and enablement material for sales significantly improved conversion from MQL to SQL. Investing in content up front led to fewer drop-offs and better post-launch traction.</a:t>
            </a:r>
            <a:endParaRPr/>
          </a:p>
        </p:txBody>
      </p:sp>
      <p:sp>
        <p:nvSpPr>
          <p:cNvPr id="206" name="Google Shape;206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